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  <p:sldMasterId id="2147483650" r:id="rId4"/>
    <p:sldMasterId id="214748365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0" roundtripDataSignature="AMtx7mhWaB6W2+ptRaJuQB3/1FNOLHyjM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3.xml"/><Relationship Id="rId19" Type="http://schemas.openxmlformats.org/officeDocument/2006/relationships/slide" Target="slides/slide13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3" name="Google Shape;93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69b08dc97c_1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94" name="Google Shape;194;g369b08dc97c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5" name="Google Shape;195;g369b08dc97c_1_0:notes"/>
          <p:cNvSpPr txBox="1"/>
          <p:nvPr>
            <p:ph idx="12" type="sldNum"/>
          </p:nvPr>
        </p:nvSpPr>
        <p:spPr>
          <a:xfrm>
            <a:off x="3884612" y="8685212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69b08dc97c_1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03" name="Google Shape;203;g369b08dc97c_1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4" name="Google Shape;204;g369b08dc97c_1_10:notes"/>
          <p:cNvSpPr txBox="1"/>
          <p:nvPr>
            <p:ph idx="12" type="sldNum"/>
          </p:nvPr>
        </p:nvSpPr>
        <p:spPr>
          <a:xfrm>
            <a:off x="3884612" y="8685212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5aafb89450_0_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13" name="Google Shape;213;g35aafb89450_0_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4" name="Google Shape;214;g35aafb89450_0_69:notes"/>
          <p:cNvSpPr txBox="1"/>
          <p:nvPr>
            <p:ph idx="12" type="sldNum"/>
          </p:nvPr>
        </p:nvSpPr>
        <p:spPr>
          <a:xfrm>
            <a:off x="3884612" y="8685212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3" name="Google Shape;22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4" name="Google Shape;10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dd0dcfa0ac_1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5" name="Google Shape;115;g2dd0dcfa0ac_1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3c1a8dce8f_0_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28" name="Google Shape;128;g33c1a8dce8f_0_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9" name="Google Shape;129;g33c1a8dce8f_0_19:notes"/>
          <p:cNvSpPr txBox="1"/>
          <p:nvPr>
            <p:ph idx="12" type="sldNum"/>
          </p:nvPr>
        </p:nvSpPr>
        <p:spPr>
          <a:xfrm>
            <a:off x="3884612" y="8685212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3c0b924754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43" name="Google Shape;143;g33c0b924754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4" name="Google Shape;144;g33c0b924754_0_0:notes"/>
          <p:cNvSpPr txBox="1"/>
          <p:nvPr>
            <p:ph idx="12" type="sldNum"/>
          </p:nvPr>
        </p:nvSpPr>
        <p:spPr>
          <a:xfrm>
            <a:off x="3884612" y="8685212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69b08dc97c_0_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52" name="Google Shape;152;g369b08dc97c_0_5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3" name="Google Shape;153;g369b08dc97c_0_58:notes"/>
          <p:cNvSpPr txBox="1"/>
          <p:nvPr>
            <p:ph idx="12" type="sldNum"/>
          </p:nvPr>
        </p:nvSpPr>
        <p:spPr>
          <a:xfrm>
            <a:off x="3884612" y="8685212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69b08dc97c_0_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64" name="Google Shape;164;g369b08dc97c_0_4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5" name="Google Shape;165;g369b08dc97c_0_49:notes"/>
          <p:cNvSpPr txBox="1"/>
          <p:nvPr>
            <p:ph idx="12" type="sldNum"/>
          </p:nvPr>
        </p:nvSpPr>
        <p:spPr>
          <a:xfrm>
            <a:off x="3884612" y="8685212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5aafb89450_0_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75" name="Google Shape;175;g35aafb89450_0_2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6" name="Google Shape;176;g35aafb89450_0_28:notes"/>
          <p:cNvSpPr txBox="1"/>
          <p:nvPr>
            <p:ph idx="12" type="sldNum"/>
          </p:nvPr>
        </p:nvSpPr>
        <p:spPr>
          <a:xfrm>
            <a:off x="3884612" y="8685212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69b08dc97c_0_9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84" name="Google Shape;184;g369b08dc97c_0_9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5" name="Google Shape;185;g369b08dc97c_0_95:notes"/>
          <p:cNvSpPr txBox="1"/>
          <p:nvPr>
            <p:ph idx="12" type="sldNum"/>
          </p:nvPr>
        </p:nvSpPr>
        <p:spPr>
          <a:xfrm>
            <a:off x="3884612" y="8685212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6"/>
          <p:cNvSpPr txBox="1"/>
          <p:nvPr>
            <p:ph idx="1" type="body"/>
          </p:nvPr>
        </p:nvSpPr>
        <p:spPr>
          <a:xfrm>
            <a:off x="1" y="3509963"/>
            <a:ext cx="12191999" cy="1011980"/>
          </a:xfrm>
          <a:prstGeom prst="rect">
            <a:avLst/>
          </a:prstGeom>
          <a:solidFill>
            <a:srgbClr val="8592BC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00"/>
              <a:buNone/>
              <a:defRPr sz="100">
                <a:solidFill>
                  <a:schemeClr val="lt2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16"/>
          <p:cNvSpPr txBox="1"/>
          <p:nvPr>
            <p:ph type="ctrTitle"/>
          </p:nvPr>
        </p:nvSpPr>
        <p:spPr>
          <a:xfrm>
            <a:off x="1524000" y="1122363"/>
            <a:ext cx="9144000" cy="163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6"/>
          <p:cNvSpPr txBox="1"/>
          <p:nvPr>
            <p:ph idx="2" type="subTitle"/>
          </p:nvPr>
        </p:nvSpPr>
        <p:spPr>
          <a:xfrm>
            <a:off x="602166" y="3787947"/>
            <a:ext cx="6445405" cy="508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l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0C2577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3" name="Google Shape;23;p16"/>
          <p:cNvSpPr txBox="1"/>
          <p:nvPr>
            <p:ph idx="11" type="ftr"/>
          </p:nvPr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8"/>
          <p:cNvSpPr txBox="1"/>
          <p:nvPr>
            <p:ph idx="1" type="body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  <a:defRPr>
                <a:solidFill>
                  <a:srgbClr val="002060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  <a:defRPr>
                <a:solidFill>
                  <a:srgbClr val="002060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  <a:defRPr>
                <a:solidFill>
                  <a:srgbClr val="002060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>
                <a:solidFill>
                  <a:srgbClr val="002060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>
                <a:solidFill>
                  <a:srgbClr val="002060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18"/>
          <p:cNvSpPr txBox="1"/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002060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8"/>
          <p:cNvSpPr txBox="1"/>
          <p:nvPr>
            <p:ph idx="10" type="dt"/>
          </p:nvPr>
        </p:nvSpPr>
        <p:spPr>
          <a:xfrm>
            <a:off x="266700" y="6557962"/>
            <a:ext cx="2209800" cy="300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8"/>
          <p:cNvSpPr txBox="1"/>
          <p:nvPr>
            <p:ph idx="11" type="ftr"/>
          </p:nvPr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8"/>
          <p:cNvSpPr txBox="1"/>
          <p:nvPr>
            <p:ph idx="12" type="sldNum"/>
          </p:nvPr>
        </p:nvSpPr>
        <p:spPr>
          <a:xfrm>
            <a:off x="9629775" y="6492875"/>
            <a:ext cx="1979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0"/>
          <p:cNvSpPr txBox="1"/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002060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0"/>
          <p:cNvSpPr txBox="1"/>
          <p:nvPr>
            <p:ph idx="10" type="dt"/>
          </p:nvPr>
        </p:nvSpPr>
        <p:spPr>
          <a:xfrm>
            <a:off x="266700" y="6518275"/>
            <a:ext cx="2209800" cy="300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0"/>
          <p:cNvSpPr txBox="1"/>
          <p:nvPr>
            <p:ph idx="12" type="sldNum"/>
          </p:nvPr>
        </p:nvSpPr>
        <p:spPr>
          <a:xfrm>
            <a:off x="9607550" y="6453187"/>
            <a:ext cx="1979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20"/>
          <p:cNvSpPr txBox="1"/>
          <p:nvPr>
            <p:ph idx="11" type="ftr"/>
          </p:nvPr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002060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  <a:defRPr>
                <a:solidFill>
                  <a:srgbClr val="002060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  <a:defRPr>
                <a:solidFill>
                  <a:srgbClr val="002060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  <a:defRPr>
                <a:solidFill>
                  <a:srgbClr val="002060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>
                <a:solidFill>
                  <a:srgbClr val="002060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>
                <a:solidFill>
                  <a:srgbClr val="002060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21"/>
          <p:cNvSpPr txBox="1"/>
          <p:nvPr>
            <p:ph idx="10" type="dt"/>
          </p:nvPr>
        </p:nvSpPr>
        <p:spPr>
          <a:xfrm>
            <a:off x="266700" y="6518275"/>
            <a:ext cx="2209800" cy="300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1"/>
          <p:cNvSpPr txBox="1"/>
          <p:nvPr>
            <p:ph idx="12" type="sldNum"/>
          </p:nvPr>
        </p:nvSpPr>
        <p:spPr>
          <a:xfrm>
            <a:off x="9607550" y="6453187"/>
            <a:ext cx="1979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" name="Google Shape;56;p21"/>
          <p:cNvSpPr txBox="1"/>
          <p:nvPr>
            <p:ph idx="11" type="ftr"/>
          </p:nvPr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2"/>
          <p:cNvSpPr txBox="1"/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002060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2"/>
          <p:cNvSpPr txBox="1"/>
          <p:nvPr>
            <p:ph idx="1" type="body"/>
          </p:nvPr>
        </p:nvSpPr>
        <p:spPr>
          <a:xfrm rot="5400000">
            <a:off x="3920332" y="-1256507"/>
            <a:ext cx="4351337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  <a:defRPr>
                <a:solidFill>
                  <a:srgbClr val="002060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  <a:defRPr>
                <a:solidFill>
                  <a:srgbClr val="002060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  <a:defRPr>
                <a:solidFill>
                  <a:srgbClr val="002060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>
                <a:solidFill>
                  <a:srgbClr val="002060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>
                <a:solidFill>
                  <a:srgbClr val="002060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22"/>
          <p:cNvSpPr txBox="1"/>
          <p:nvPr>
            <p:ph idx="10" type="dt"/>
          </p:nvPr>
        </p:nvSpPr>
        <p:spPr>
          <a:xfrm>
            <a:off x="266700" y="6518275"/>
            <a:ext cx="2209800" cy="300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2"/>
          <p:cNvSpPr txBox="1"/>
          <p:nvPr>
            <p:ph idx="12" type="sldNum"/>
          </p:nvPr>
        </p:nvSpPr>
        <p:spPr>
          <a:xfrm>
            <a:off x="9607550" y="6453187"/>
            <a:ext cx="1979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2" name="Google Shape;62;p22"/>
          <p:cNvSpPr txBox="1"/>
          <p:nvPr>
            <p:ph idx="11" type="ftr"/>
          </p:nvPr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>
                <a:solidFill>
                  <a:srgbClr val="002060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2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1600"/>
              <a:buNone/>
              <a:defRPr sz="1600">
                <a:solidFill>
                  <a:srgbClr val="002060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7" name="Google Shape;67;p23"/>
          <p:cNvSpPr txBox="1"/>
          <p:nvPr>
            <p:ph idx="10" type="dt"/>
          </p:nvPr>
        </p:nvSpPr>
        <p:spPr>
          <a:xfrm>
            <a:off x="266700" y="6518275"/>
            <a:ext cx="2209800" cy="300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3"/>
          <p:cNvSpPr txBox="1"/>
          <p:nvPr>
            <p:ph idx="12" type="sldNum"/>
          </p:nvPr>
        </p:nvSpPr>
        <p:spPr>
          <a:xfrm>
            <a:off x="9607550" y="6453187"/>
            <a:ext cx="1979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9" name="Google Shape;69;p23"/>
          <p:cNvSpPr txBox="1"/>
          <p:nvPr>
            <p:ph idx="11" type="ftr"/>
          </p:nvPr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>
                <a:solidFill>
                  <a:srgbClr val="002060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4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3200"/>
              <a:buChar char="•"/>
              <a:defRPr sz="3200">
                <a:solidFill>
                  <a:srgbClr val="002060"/>
                </a:solidFill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  <a:defRPr sz="2800">
                <a:solidFill>
                  <a:srgbClr val="002060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  <a:defRPr sz="2400">
                <a:solidFill>
                  <a:srgbClr val="002060"/>
                </a:solidFill>
              </a:defRPr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  <a:defRPr sz="2000">
                <a:solidFill>
                  <a:srgbClr val="002060"/>
                </a:solidFill>
              </a:defRPr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  <a:defRPr sz="2000">
                <a:solidFill>
                  <a:srgbClr val="002060"/>
                </a:solidFill>
              </a:defRPr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3" name="Google Shape;73;p24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1600"/>
              <a:buNone/>
              <a:defRPr sz="1600">
                <a:solidFill>
                  <a:srgbClr val="002060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4" name="Google Shape;74;p24"/>
          <p:cNvSpPr txBox="1"/>
          <p:nvPr>
            <p:ph idx="10" type="dt"/>
          </p:nvPr>
        </p:nvSpPr>
        <p:spPr>
          <a:xfrm>
            <a:off x="266700" y="6518275"/>
            <a:ext cx="2209800" cy="300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4"/>
          <p:cNvSpPr txBox="1"/>
          <p:nvPr>
            <p:ph idx="12" type="sldNum"/>
          </p:nvPr>
        </p:nvSpPr>
        <p:spPr>
          <a:xfrm>
            <a:off x="9607550" y="6453187"/>
            <a:ext cx="1979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6" name="Google Shape;76;p24"/>
          <p:cNvSpPr txBox="1"/>
          <p:nvPr>
            <p:ph idx="11" type="ftr"/>
          </p:nvPr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002060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400"/>
              <a:buNone/>
              <a:defRPr b="1" sz="2400">
                <a:solidFill>
                  <a:srgbClr val="002060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0" name="Google Shape;80;p2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  <a:defRPr>
                <a:solidFill>
                  <a:srgbClr val="002060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  <a:defRPr>
                <a:solidFill>
                  <a:srgbClr val="002060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  <a:defRPr>
                <a:solidFill>
                  <a:srgbClr val="002060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>
                <a:solidFill>
                  <a:srgbClr val="002060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>
                <a:solidFill>
                  <a:srgbClr val="002060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400"/>
              <a:buNone/>
              <a:defRPr b="1" sz="2400">
                <a:solidFill>
                  <a:srgbClr val="002060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2" name="Google Shape;82;p2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  <a:defRPr>
                <a:solidFill>
                  <a:srgbClr val="002060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  <a:defRPr>
                <a:solidFill>
                  <a:srgbClr val="002060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  <a:defRPr>
                <a:solidFill>
                  <a:srgbClr val="002060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>
                <a:solidFill>
                  <a:srgbClr val="002060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>
                <a:solidFill>
                  <a:srgbClr val="002060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25"/>
          <p:cNvSpPr txBox="1"/>
          <p:nvPr>
            <p:ph idx="10" type="dt"/>
          </p:nvPr>
        </p:nvSpPr>
        <p:spPr>
          <a:xfrm>
            <a:off x="266700" y="6518275"/>
            <a:ext cx="2209800" cy="300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5"/>
          <p:cNvSpPr txBox="1"/>
          <p:nvPr>
            <p:ph idx="12" type="sldNum"/>
          </p:nvPr>
        </p:nvSpPr>
        <p:spPr>
          <a:xfrm>
            <a:off x="9607550" y="6453187"/>
            <a:ext cx="1979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5" name="Google Shape;85;p25"/>
          <p:cNvSpPr txBox="1"/>
          <p:nvPr>
            <p:ph idx="11" type="ftr"/>
          </p:nvPr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6"/>
          <p:cNvSpPr txBox="1"/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002060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6"/>
          <p:cNvSpPr txBox="1"/>
          <p:nvPr>
            <p:ph idx="10" type="dt"/>
          </p:nvPr>
        </p:nvSpPr>
        <p:spPr>
          <a:xfrm>
            <a:off x="266700" y="6518275"/>
            <a:ext cx="2209800" cy="300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6"/>
          <p:cNvSpPr txBox="1"/>
          <p:nvPr>
            <p:ph idx="12" type="sldNum"/>
          </p:nvPr>
        </p:nvSpPr>
        <p:spPr>
          <a:xfrm>
            <a:off x="9607550" y="6453187"/>
            <a:ext cx="1979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0" name="Google Shape;90;p26"/>
          <p:cNvSpPr txBox="1"/>
          <p:nvPr>
            <p:ph idx="11" type="ftr"/>
          </p:nvPr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9" Type="http://schemas.openxmlformats.org/officeDocument/2006/relationships/theme" Target="../theme/theme1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/>
          <p:nvPr/>
        </p:nvSpPr>
        <p:spPr>
          <a:xfrm>
            <a:off x="0" y="6465887"/>
            <a:ext cx="12192000" cy="404812"/>
          </a:xfrm>
          <a:prstGeom prst="rect">
            <a:avLst/>
          </a:prstGeom>
          <a:solidFill>
            <a:srgbClr val="0C2577"/>
          </a:solidFill>
          <a:ln>
            <a:noFill/>
          </a:ln>
        </p:spPr>
        <p:txBody>
          <a:bodyPr anchorCtr="0" anchor="t" bIns="34250" lIns="68525" spcFirstLastPara="1" rIns="68525" wrap="square" tIns="342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Google Shape;11;p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623550" y="230187"/>
            <a:ext cx="1460500" cy="146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5"/>
          <p:cNvSpPr txBox="1"/>
          <p:nvPr/>
        </p:nvSpPr>
        <p:spPr>
          <a:xfrm>
            <a:off x="0" y="0"/>
            <a:ext cx="12192000" cy="3509962"/>
          </a:xfrm>
          <a:prstGeom prst="rect">
            <a:avLst/>
          </a:prstGeom>
          <a:solidFill>
            <a:srgbClr val="0C2577"/>
          </a:solidFill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2577"/>
              </a:buClr>
              <a:buSzPts val="100"/>
              <a:buFont typeface="Georgia"/>
              <a:buNone/>
            </a:pPr>
            <a:r>
              <a:rPr b="0" i="0" lang="en-US" sz="100" u="none" cap="none" strike="noStrike">
                <a:solidFill>
                  <a:srgbClr val="0C2577"/>
                </a:solidFill>
                <a:latin typeface="Georgia"/>
                <a:ea typeface="Georgia"/>
                <a:cs typeface="Georgia"/>
                <a:sym typeface="Georgia"/>
              </a:rPr>
              <a:t>..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" name="Google Shape;13;p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50812" y="4852987"/>
            <a:ext cx="1244600" cy="1244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5"/>
          <p:cNvSpPr txBox="1"/>
          <p:nvPr/>
        </p:nvSpPr>
        <p:spPr>
          <a:xfrm>
            <a:off x="1619250" y="5013325"/>
            <a:ext cx="5559425" cy="923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98A"/>
              </a:buClr>
              <a:buSzPts val="1800"/>
              <a:buFont typeface="Georgia"/>
              <a:buNone/>
            </a:pPr>
            <a:r>
              <a:rPr b="1" i="0" lang="en-US" sz="1800" u="none" cap="none" strike="noStrike">
                <a:solidFill>
                  <a:srgbClr val="23298A"/>
                </a:solidFill>
                <a:latin typeface="Georgia"/>
                <a:ea typeface="Georgia"/>
                <a:cs typeface="Georgia"/>
                <a:sym typeface="Georgia"/>
              </a:rPr>
              <a:t>Dr. Shyama Prasad Mukherjee International Institute of Information Technology, Naya Raipur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5"/>
          <p:cNvSpPr txBox="1"/>
          <p:nvPr/>
        </p:nvSpPr>
        <p:spPr>
          <a:xfrm>
            <a:off x="8374062" y="3787775"/>
            <a:ext cx="3171825" cy="427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Georgia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Date: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5"/>
          <p:cNvSpPr txBox="1"/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" name="Google Shape;17;p15"/>
          <p:cNvSpPr txBox="1"/>
          <p:nvPr>
            <p:ph idx="1" type="body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" name="Google Shape;18;p15"/>
          <p:cNvSpPr txBox="1"/>
          <p:nvPr>
            <p:ph idx="11" type="ftr"/>
          </p:nvPr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7"/>
          <p:cNvSpPr txBox="1"/>
          <p:nvPr/>
        </p:nvSpPr>
        <p:spPr>
          <a:xfrm>
            <a:off x="0" y="6465887"/>
            <a:ext cx="12192000" cy="404812"/>
          </a:xfrm>
          <a:prstGeom prst="rect">
            <a:avLst/>
          </a:prstGeom>
          <a:solidFill>
            <a:srgbClr val="0C2577"/>
          </a:solidFill>
          <a:ln>
            <a:noFill/>
          </a:ln>
        </p:spPr>
        <p:txBody>
          <a:bodyPr anchorCtr="0" anchor="t" bIns="34250" lIns="68525" spcFirstLastPara="1" rIns="68525" wrap="square" tIns="342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" name="Google Shape;26;p17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623550" y="230187"/>
            <a:ext cx="1460500" cy="1460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17"/>
          <p:cNvSpPr txBox="1"/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" name="Google Shape;28;p17"/>
          <p:cNvSpPr txBox="1"/>
          <p:nvPr>
            <p:ph idx="1" type="body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" name="Google Shape;29;p17"/>
          <p:cNvSpPr txBox="1"/>
          <p:nvPr>
            <p:ph idx="10" type="dt"/>
          </p:nvPr>
        </p:nvSpPr>
        <p:spPr>
          <a:xfrm>
            <a:off x="266700" y="6557962"/>
            <a:ext cx="2209800" cy="300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Google Shape;30;p17"/>
          <p:cNvSpPr txBox="1"/>
          <p:nvPr>
            <p:ph idx="11" type="ftr"/>
          </p:nvPr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Google Shape;31;p17"/>
          <p:cNvSpPr txBox="1"/>
          <p:nvPr>
            <p:ph idx="12" type="sldNum"/>
          </p:nvPr>
        </p:nvSpPr>
        <p:spPr>
          <a:xfrm>
            <a:off x="9629775" y="6492875"/>
            <a:ext cx="1979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9"/>
          <p:cNvSpPr txBox="1"/>
          <p:nvPr/>
        </p:nvSpPr>
        <p:spPr>
          <a:xfrm>
            <a:off x="0" y="6465887"/>
            <a:ext cx="12192000" cy="404812"/>
          </a:xfrm>
          <a:prstGeom prst="rect">
            <a:avLst/>
          </a:prstGeom>
          <a:solidFill>
            <a:srgbClr val="0C2577"/>
          </a:solidFill>
          <a:ln>
            <a:noFill/>
          </a:ln>
        </p:spPr>
        <p:txBody>
          <a:bodyPr anchorCtr="0" anchor="t" bIns="34250" lIns="68525" spcFirstLastPara="1" rIns="68525" wrap="square" tIns="342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9"/>
          <p:cNvSpPr txBox="1"/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" name="Google Shape;41;p19"/>
          <p:cNvSpPr txBox="1"/>
          <p:nvPr>
            <p:ph idx="1" type="body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2" name="Google Shape;42;p19"/>
          <p:cNvSpPr txBox="1"/>
          <p:nvPr>
            <p:ph idx="10" type="dt"/>
          </p:nvPr>
        </p:nvSpPr>
        <p:spPr>
          <a:xfrm>
            <a:off x="266700" y="6518275"/>
            <a:ext cx="2209800" cy="300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Google Shape;43;p19"/>
          <p:cNvSpPr txBox="1"/>
          <p:nvPr>
            <p:ph idx="12" type="sldNum"/>
          </p:nvPr>
        </p:nvSpPr>
        <p:spPr>
          <a:xfrm>
            <a:off x="9607550" y="6453187"/>
            <a:ext cx="1979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Google Shape;44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623550" y="230187"/>
            <a:ext cx="1460500" cy="14605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9"/>
          <p:cNvSpPr txBox="1"/>
          <p:nvPr>
            <p:ph idx="11" type="ftr"/>
          </p:nvPr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"/>
          <p:cNvSpPr txBox="1"/>
          <p:nvPr>
            <p:ph idx="1" type="body"/>
          </p:nvPr>
        </p:nvSpPr>
        <p:spPr>
          <a:xfrm>
            <a:off x="0" y="3509962"/>
            <a:ext cx="12192000" cy="1011237"/>
          </a:xfrm>
          <a:prstGeom prst="rect">
            <a:avLst/>
          </a:prstGeom>
          <a:solidFill>
            <a:srgbClr val="8592B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"/>
              <a:buNone/>
            </a:pPr>
            <a:r>
              <a:t/>
            </a:r>
            <a:endParaRPr sz="100">
              <a:solidFill>
                <a:schemeClr val="lt2"/>
              </a:solidFill>
            </a:endParaRPr>
          </a:p>
        </p:txBody>
      </p:sp>
      <p:sp>
        <p:nvSpPr>
          <p:cNvPr id="96" name="Google Shape;96;p1"/>
          <p:cNvSpPr txBox="1"/>
          <p:nvPr>
            <p:ph type="ctrTitle"/>
          </p:nvPr>
        </p:nvSpPr>
        <p:spPr>
          <a:xfrm>
            <a:off x="1524000" y="946828"/>
            <a:ext cx="9144000" cy="1226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/>
              <a:t>Universal MCP: A Python SDK for API</a:t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/>
              <a:t>Integration</a:t>
            </a:r>
            <a:endParaRPr sz="3800"/>
          </a:p>
        </p:txBody>
      </p:sp>
      <p:sp>
        <p:nvSpPr>
          <p:cNvPr id="97" name="Google Shape;97;p1"/>
          <p:cNvSpPr txBox="1"/>
          <p:nvPr/>
        </p:nvSpPr>
        <p:spPr>
          <a:xfrm>
            <a:off x="8953500" y="3712425"/>
            <a:ext cx="3106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eorgia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Date:</a:t>
            </a:r>
            <a:r>
              <a:rPr lang="en-US" sz="24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27-06-2025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3009900" y="6492875"/>
            <a:ext cx="60055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Georgia"/>
              <a:buNone/>
            </a:pPr>
            <a:r>
              <a:rPr b="0" i="0" lang="en-US" sz="1600" u="none" cap="none" strike="noStrik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International Institute of Information Technology, Naya Raipur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291450" y="3784725"/>
            <a:ext cx="4565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eorgia"/>
              <a:buNone/>
            </a:pPr>
            <a:r>
              <a:rPr lang="en-US" sz="22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Guided by: Dr. Anurag Singh</a:t>
            </a:r>
            <a:endParaRPr sz="22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9006900" y="4756300"/>
            <a:ext cx="3000000" cy="10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</a:rPr>
              <a:t>Ankit Ranjan</a:t>
            </a:r>
            <a:endParaRPr sz="2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</a:rPr>
              <a:t>DSAI- 211020413</a:t>
            </a:r>
            <a:endParaRPr sz="2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2308650" y="2483025"/>
            <a:ext cx="75747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Major Project - Thesis Presentation 2025</a:t>
            </a:r>
            <a:endParaRPr b="1" sz="23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69b08dc97c_1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latin typeface="Georgia"/>
                <a:ea typeface="Georgia"/>
                <a:cs typeface="Georgia"/>
                <a:sym typeface="Georgia"/>
              </a:rPr>
              <a:t>Results: </a:t>
            </a:r>
            <a:r>
              <a:rPr b="1" lang="en-US" sz="425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rPr>
              <a:t>Agent Workflow in Action</a:t>
            </a:r>
            <a:endParaRPr b="1" sz="7000">
              <a:solidFill>
                <a:schemeClr val="dk2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98" name="Google Shape;198;g369b08dc97c_1_0"/>
          <p:cNvSpPr txBox="1"/>
          <p:nvPr>
            <p:ph idx="12" type="sldNum"/>
          </p:nvPr>
        </p:nvSpPr>
        <p:spPr>
          <a:xfrm>
            <a:off x="9629775" y="6492875"/>
            <a:ext cx="1979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9" name="Google Shape;199;g369b08dc97c_1_0"/>
          <p:cNvSpPr/>
          <p:nvPr/>
        </p:nvSpPr>
        <p:spPr>
          <a:xfrm>
            <a:off x="964550" y="1610525"/>
            <a:ext cx="9530400" cy="4681200"/>
          </a:xfrm>
          <a:prstGeom prst="rect">
            <a:avLst/>
          </a:prstGeom>
          <a:solidFill>
            <a:srgbClr val="00206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g369b08dc97c_1_0"/>
          <p:cNvSpPr/>
          <p:nvPr/>
        </p:nvSpPr>
        <p:spPr>
          <a:xfrm>
            <a:off x="1433550" y="1999875"/>
            <a:ext cx="8619000" cy="3831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42857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This shows the end-to-end flow of an agent using the system.</a:t>
            </a:r>
            <a:endParaRPr sz="14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20675" lvl="0" marL="457200" rtl="0" algn="l">
              <a:lnSpc>
                <a:spcPct val="142857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450"/>
              <a:buFont typeface="Georgia"/>
              <a:buAutoNum type="arabicPeriod"/>
            </a:pPr>
            <a:r>
              <a:rPr b="1" lang="en-US" sz="14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User Input</a:t>
            </a:r>
            <a:r>
              <a:rPr b="1"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:</a:t>
            </a:r>
            <a:r>
              <a:rPr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The user gives the agent a task.</a:t>
            </a:r>
            <a:endParaRPr sz="14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20675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50"/>
              <a:buFont typeface="Georgia"/>
              <a:buAutoNum type="arabicPeriod"/>
            </a:pPr>
            <a:r>
              <a:rPr b="1" lang="en-US" sz="14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Agent Reasoning (ReAct)</a:t>
            </a:r>
            <a:r>
              <a:rPr b="1"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:</a:t>
            </a:r>
            <a:r>
              <a:rPr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The agent decides it needs a tool and queries the SDK Client for available tools.</a:t>
            </a:r>
            <a:endParaRPr sz="14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20675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50"/>
              <a:buFont typeface="Georgia"/>
              <a:buAutoNum type="arabicPeriod"/>
            </a:pPr>
            <a:r>
              <a:rPr b="1" lang="en-US" sz="14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Tool Call</a:t>
            </a:r>
            <a:r>
              <a:rPr b="1"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:</a:t>
            </a:r>
            <a:r>
              <a:rPr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The agent formats a request and sends it to the MCP Server via the SDK Client.</a:t>
            </a:r>
            <a:endParaRPr sz="14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17500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eorgia"/>
              <a:buAutoNum type="arabicPeriod"/>
            </a:pPr>
            <a:r>
              <a:rPr b="1" lang="en-US" sz="14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Server Execution:</a:t>
            </a:r>
            <a:r>
              <a:rPr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The server's </a:t>
            </a:r>
            <a:r>
              <a:rPr lang="en-US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ToolManager</a:t>
            </a:r>
            <a:r>
              <a:rPr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finds the correct tool (e.g., </a:t>
            </a:r>
            <a:r>
              <a:rPr lang="en-US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ms-teams_list_chats</a:t>
            </a:r>
            <a:r>
              <a:rPr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), validates inputs, and executes it.</a:t>
            </a:r>
            <a:endParaRPr sz="14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17500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eorgia"/>
              <a:buAutoNum type="arabicPeriod"/>
            </a:pPr>
            <a:r>
              <a:rPr b="1" lang="en-US" sz="14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API Interaction</a:t>
            </a:r>
            <a:r>
              <a:rPr b="1"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:</a:t>
            </a:r>
            <a:r>
              <a:rPr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The tool's code uses its </a:t>
            </a:r>
            <a:r>
              <a:rPr lang="en-US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Integration</a:t>
            </a:r>
            <a:r>
              <a:rPr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to get credentials and calls the external service (e.g., Microsoft Graph API).</a:t>
            </a:r>
            <a:endParaRPr sz="14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20675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50"/>
              <a:buFont typeface="Georgia"/>
              <a:buAutoNum type="arabicPeriod"/>
            </a:pPr>
            <a:r>
              <a:rPr b="1" lang="en-US" sz="14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Response</a:t>
            </a:r>
            <a:r>
              <a:rPr b="1"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:</a:t>
            </a:r>
            <a:r>
              <a:rPr lang="en-US"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The result is passed back through the server and client to the agent, which then formulates a final answer for the user.</a:t>
            </a:r>
            <a:endParaRPr b="1" sz="1850">
              <a:solidFill>
                <a:srgbClr val="FF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69b08dc97c_1_1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latin typeface="Georgia"/>
                <a:ea typeface="Georgia"/>
                <a:cs typeface="Georgia"/>
                <a:sym typeface="Georgia"/>
              </a:rPr>
              <a:t>Results: </a:t>
            </a:r>
            <a:r>
              <a:rPr b="1" lang="en-US">
                <a:highlight>
                  <a:schemeClr val="lt1"/>
                </a:highlight>
                <a:latin typeface="Georgia"/>
                <a:ea typeface="Georgia"/>
                <a:cs typeface="Georgia"/>
                <a:sym typeface="Georgia"/>
              </a:rPr>
              <a:t>A Working Ecosystem</a:t>
            </a:r>
            <a:endParaRPr b="1">
              <a:highlight>
                <a:schemeClr val="lt1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07" name="Google Shape;207;g369b08dc97c_1_10"/>
          <p:cNvSpPr txBox="1"/>
          <p:nvPr>
            <p:ph idx="12" type="sldNum"/>
          </p:nvPr>
        </p:nvSpPr>
        <p:spPr>
          <a:xfrm>
            <a:off x="9629775" y="6492875"/>
            <a:ext cx="1979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8" name="Google Shape;208;g369b08dc97c_1_10"/>
          <p:cNvSpPr/>
          <p:nvPr/>
        </p:nvSpPr>
        <p:spPr>
          <a:xfrm>
            <a:off x="964550" y="1610525"/>
            <a:ext cx="9530400" cy="4681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g369b08dc97c_1_10"/>
          <p:cNvSpPr txBox="1"/>
          <p:nvPr/>
        </p:nvSpPr>
        <p:spPr>
          <a:xfrm>
            <a:off x="2090475" y="5907700"/>
            <a:ext cx="75393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The complete journey of a request from a user to an external API and back, orchestrated by the SDK.</a:t>
            </a:r>
            <a:endParaRPr sz="1600">
              <a:solidFill>
                <a:srgbClr val="FF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10" name="Google Shape;210;g369b08dc97c_1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17450" y="1690825"/>
            <a:ext cx="5482952" cy="4216873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5aafb89450_0_69"/>
          <p:cNvSpPr txBox="1"/>
          <p:nvPr>
            <p:ph type="title"/>
          </p:nvPr>
        </p:nvSpPr>
        <p:spPr>
          <a:xfrm>
            <a:off x="513250" y="2058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latin typeface="Georgia"/>
                <a:ea typeface="Georgia"/>
                <a:cs typeface="Georgia"/>
                <a:sym typeface="Georgia"/>
              </a:rPr>
              <a:t>Conclusion &amp; Future Work</a:t>
            </a:r>
            <a:endParaRPr b="1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17" name="Google Shape;217;g35aafb89450_0_69"/>
          <p:cNvSpPr txBox="1"/>
          <p:nvPr>
            <p:ph idx="12" type="sldNum"/>
          </p:nvPr>
        </p:nvSpPr>
        <p:spPr>
          <a:xfrm>
            <a:off x="9629775" y="6492875"/>
            <a:ext cx="1979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8" name="Google Shape;218;g35aafb89450_0_69"/>
          <p:cNvSpPr/>
          <p:nvPr/>
        </p:nvSpPr>
        <p:spPr>
          <a:xfrm>
            <a:off x="513250" y="1460100"/>
            <a:ext cx="9760500" cy="4752000"/>
          </a:xfrm>
          <a:prstGeom prst="rect">
            <a:avLst/>
          </a:prstGeom>
          <a:solidFill>
            <a:srgbClr val="00206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g35aafb89450_0_69"/>
          <p:cNvSpPr/>
          <p:nvPr/>
        </p:nvSpPr>
        <p:spPr>
          <a:xfrm>
            <a:off x="973400" y="1858300"/>
            <a:ext cx="9300300" cy="4353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g35aafb89450_0_69"/>
          <p:cNvSpPr txBox="1"/>
          <p:nvPr/>
        </p:nvSpPr>
        <p:spPr>
          <a:xfrm>
            <a:off x="1123825" y="1946700"/>
            <a:ext cx="9052500" cy="43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 sz="130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Conclusion</a:t>
            </a:r>
            <a:endParaRPr b="1" sz="1300">
              <a:solidFill>
                <a:srgbClr val="FF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gia"/>
              <a:buChar char="●"/>
            </a:pPr>
            <a:r>
              <a:rPr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Developed a standardized middleware (Universal MCP Python SDK) for AI agent-service integration.</a:t>
            </a:r>
            <a:br>
              <a:rPr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</a:br>
            <a:endParaRPr sz="1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For Integration Developers:</a:t>
            </a:r>
            <a:r>
              <a:rPr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Expose service tools easily — </a:t>
            </a:r>
            <a:r>
              <a:rPr i="1"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write once, run anywhere</a:t>
            </a:r>
            <a:r>
              <a:rPr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  <a:br>
              <a:rPr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</a:br>
            <a:endParaRPr sz="1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For AI Agent Developers:</a:t>
            </a:r>
            <a:r>
              <a:rPr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Unified, consistent interface to a growing tool ecosystem.</a:t>
            </a:r>
            <a:br>
              <a:rPr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</a:br>
            <a:endParaRPr sz="1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gia"/>
              <a:buChar char="●"/>
            </a:pPr>
            <a:r>
              <a:rPr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Boosts scalability, maintainability, and speeds up AI agent development.</a:t>
            </a:r>
            <a:endParaRPr sz="1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 sz="130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Future Scope</a:t>
            </a:r>
            <a:endParaRPr b="1" sz="1300">
              <a:solidFill>
                <a:srgbClr val="FF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Add More Service Types:</a:t>
            </a:r>
            <a:r>
              <a:rPr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SQL/NoSQL databases, message queues, file storage.</a:t>
            </a:r>
            <a:br>
              <a:rPr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</a:br>
            <a:endParaRPr sz="11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Automate Tool Generation:</a:t>
            </a:r>
            <a:r>
              <a:rPr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AI-based or OpenAPI schema parsing.</a:t>
            </a:r>
            <a:br>
              <a:rPr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</a:br>
            <a:endParaRPr sz="11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Improve Developer Tools:</a:t>
            </a:r>
            <a:r>
              <a:rPr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CLI utilities for faster SDK-based app development.</a:t>
            </a:r>
            <a:br>
              <a:rPr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</a:br>
            <a:endParaRPr sz="11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Broaden Framework Support:</a:t>
            </a:r>
            <a:r>
              <a:rPr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Integrations beyond OpenAI and LangChain.</a:t>
            </a:r>
            <a:br>
              <a:rPr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</a:br>
            <a:endParaRPr sz="11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Ensure MCP Compliance:</a:t>
            </a:r>
            <a:r>
              <a:rPr lang="en-US" sz="11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Align SDK with evolving MCP specifications.</a:t>
            </a:r>
            <a:endParaRPr sz="11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4"/>
          <p:cNvSpPr txBox="1"/>
          <p:nvPr/>
        </p:nvSpPr>
        <p:spPr>
          <a:xfrm>
            <a:off x="0" y="3175"/>
            <a:ext cx="12192000" cy="4727575"/>
          </a:xfrm>
          <a:prstGeom prst="rect">
            <a:avLst/>
          </a:prstGeom>
          <a:solidFill>
            <a:srgbClr val="0C257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2577"/>
              </a:buClr>
              <a:buSzPts val="100"/>
              <a:buFont typeface="Georgia"/>
              <a:buNone/>
            </a:pPr>
            <a:r>
              <a:rPr b="0" i="0" lang="en-US" sz="100" u="none" cap="none" strike="noStrike">
                <a:solidFill>
                  <a:srgbClr val="0C2577"/>
                </a:solidFill>
                <a:latin typeface="Georgia"/>
                <a:ea typeface="Georgia"/>
                <a:cs typeface="Georgia"/>
                <a:sym typeface="Georgia"/>
              </a:rPr>
              <a:t>..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14"/>
          <p:cNvSpPr txBox="1"/>
          <p:nvPr>
            <p:ph type="title"/>
          </p:nvPr>
        </p:nvSpPr>
        <p:spPr>
          <a:xfrm>
            <a:off x="931862" y="1536700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eorgia"/>
              <a:buNone/>
            </a:pPr>
            <a:r>
              <a:rPr b="1" i="0" lang="en-US" sz="4400" u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Thank You</a:t>
            </a:r>
            <a:endParaRPr/>
          </a:p>
        </p:txBody>
      </p:sp>
      <p:pic>
        <p:nvPicPr>
          <p:cNvPr id="227" name="Google Shape;22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900" y="5002212"/>
            <a:ext cx="1244600" cy="1244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4"/>
          <p:cNvSpPr txBox="1"/>
          <p:nvPr/>
        </p:nvSpPr>
        <p:spPr>
          <a:xfrm>
            <a:off x="1652587" y="5162550"/>
            <a:ext cx="5559425" cy="923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98A"/>
              </a:buClr>
              <a:buSzPts val="1800"/>
              <a:buFont typeface="Georgia"/>
              <a:buNone/>
            </a:pPr>
            <a:r>
              <a:rPr b="1" i="0" lang="en-US" sz="1800" u="none" cap="none" strike="noStrike">
                <a:solidFill>
                  <a:srgbClr val="23298A"/>
                </a:solidFill>
                <a:latin typeface="Georgia"/>
                <a:ea typeface="Georgia"/>
                <a:cs typeface="Georgia"/>
                <a:sym typeface="Georgia"/>
              </a:rPr>
              <a:t>Dr. Shyama Prasad Mukherjee International Institute of Information Technology, Naya Raipur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4"/>
          <p:cNvSpPr txBox="1"/>
          <p:nvPr/>
        </p:nvSpPr>
        <p:spPr>
          <a:xfrm>
            <a:off x="266700" y="6518275"/>
            <a:ext cx="2209800" cy="300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14"/>
          <p:cNvSpPr txBox="1"/>
          <p:nvPr/>
        </p:nvSpPr>
        <p:spPr>
          <a:xfrm>
            <a:off x="9607550" y="6453187"/>
            <a:ext cx="1979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14"/>
          <p:cNvSpPr txBox="1"/>
          <p:nvPr/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eorgia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International Institute of Information Technology, Naya Raipur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>
            <p:ph type="title"/>
          </p:nvPr>
        </p:nvSpPr>
        <p:spPr>
          <a:xfrm>
            <a:off x="218750" y="183325"/>
            <a:ext cx="9761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400"/>
              <a:buFont typeface="Calibri"/>
              <a:buNone/>
            </a:pPr>
            <a:r>
              <a:rPr b="1" i="0" lang="en-US" sz="4400" u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Introduction</a:t>
            </a:r>
            <a:endParaRPr/>
          </a:p>
        </p:txBody>
      </p:sp>
      <p:sp>
        <p:nvSpPr>
          <p:cNvPr id="107" name="Google Shape;107;p3"/>
          <p:cNvSpPr txBox="1"/>
          <p:nvPr/>
        </p:nvSpPr>
        <p:spPr>
          <a:xfrm>
            <a:off x="266700" y="6518275"/>
            <a:ext cx="2209800" cy="300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3"/>
          <p:cNvSpPr txBox="1"/>
          <p:nvPr/>
        </p:nvSpPr>
        <p:spPr>
          <a:xfrm>
            <a:off x="2859087" y="6492875"/>
            <a:ext cx="65976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eorgia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International Institute of Information Technology, Naya Raipur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3"/>
          <p:cNvSpPr/>
          <p:nvPr/>
        </p:nvSpPr>
        <p:spPr>
          <a:xfrm>
            <a:off x="218750" y="1371600"/>
            <a:ext cx="7371300" cy="496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3" title="figure1[1]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90050" y="1752375"/>
            <a:ext cx="4601950" cy="4000901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3"/>
          <p:cNvSpPr txBox="1"/>
          <p:nvPr/>
        </p:nvSpPr>
        <p:spPr>
          <a:xfrm>
            <a:off x="218750" y="1371600"/>
            <a:ext cx="7095000" cy="52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27025" lvl="0" marL="457200" rtl="0" algn="l">
              <a:lnSpc>
                <a:spcPct val="142857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550"/>
              <a:buChar char="●"/>
            </a:pPr>
            <a:r>
              <a:rPr b="1" lang="en-US" sz="15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AI Agents are Evolving:</a:t>
            </a:r>
            <a:r>
              <a:rPr lang="en-US" sz="15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15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Moving from conversationalists to functional actors that need to interact with real-world services (e.g., APIs, databases).</a:t>
            </a:r>
            <a:endParaRPr sz="15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457200" rtl="0" algn="l">
              <a:lnSpc>
                <a:spcPct val="142857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15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27025" lvl="0" marL="457200" rtl="0" algn="l">
              <a:lnSpc>
                <a:spcPct val="142857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550"/>
              <a:buChar char="●"/>
            </a:pPr>
            <a:r>
              <a:rPr b="1" lang="en-US" sz="15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The Integration Chaos:</a:t>
            </a:r>
            <a:r>
              <a:rPr lang="en-US" sz="15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Connecting agents to services is complex and repetitive.</a:t>
            </a:r>
            <a:endParaRPr sz="15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27025" lvl="1" marL="9144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Georgia"/>
              <a:buChar char="○"/>
            </a:pPr>
            <a:r>
              <a:rPr lang="en-US" sz="15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Each service has a unique API design.</a:t>
            </a:r>
            <a:endParaRPr sz="15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27025" lvl="1" marL="9144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Georgia"/>
              <a:buChar char="○"/>
            </a:pPr>
            <a:r>
              <a:rPr lang="en-US" sz="15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Diverse and complex authentication methods (API Keys, OAuth 2.0).</a:t>
            </a:r>
            <a:endParaRPr sz="15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27025" lvl="1" marL="9144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Georgia"/>
              <a:buChar char="○"/>
            </a:pPr>
            <a:r>
              <a:rPr lang="en-US" sz="15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No standard way for an agent to discover or understand a service's capabilities.</a:t>
            </a:r>
            <a:endParaRPr sz="15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914400" rtl="0" algn="l">
              <a:lnSpc>
                <a:spcPct val="142857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15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27025" lvl="0" marL="457200" rtl="0" algn="l">
              <a:lnSpc>
                <a:spcPct val="142857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550"/>
              <a:buChar char="●"/>
            </a:pPr>
            <a:r>
              <a:rPr b="1" lang="en-US" sz="15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Result:</a:t>
            </a:r>
            <a:r>
              <a:rPr lang="en-US" sz="15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15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 fragmented ecosystem that is difficult to scale and maintain.</a:t>
            </a:r>
            <a:endParaRPr sz="15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2" name="Google Shape;112;p3"/>
          <p:cNvSpPr/>
          <p:nvPr/>
        </p:nvSpPr>
        <p:spPr>
          <a:xfrm>
            <a:off x="8205325" y="5540888"/>
            <a:ext cx="3371400" cy="415800"/>
          </a:xfrm>
          <a:prstGeom prst="roundRect">
            <a:avLst>
              <a:gd fmla="val 16667" name="adj"/>
            </a:avLst>
          </a:prstGeom>
          <a:solidFill>
            <a:srgbClr val="F7F7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050">
                <a:solidFill>
                  <a:srgbClr val="38761D"/>
                </a:solidFill>
              </a:rPr>
              <a:t>The goal is to create a standardized layer between AI Agents and diverse external services.</a:t>
            </a:r>
            <a:endParaRPr b="1">
              <a:solidFill>
                <a:srgbClr val="38761D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dd0dcfa0ac_1_10"/>
          <p:cNvSpPr txBox="1"/>
          <p:nvPr>
            <p:ph type="title"/>
          </p:nvPr>
        </p:nvSpPr>
        <p:spPr>
          <a:xfrm>
            <a:off x="363550" y="51200"/>
            <a:ext cx="101031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400"/>
              <a:buFont typeface="Calibri"/>
              <a:buNone/>
            </a:pPr>
            <a:r>
              <a:rPr b="1" lang="en-US"/>
              <a:t>Objectives</a:t>
            </a:r>
            <a:r>
              <a:rPr b="1" i="0" lang="en-US" sz="4400" u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18" name="Google Shape;118;g2dd0dcfa0ac_1_10"/>
          <p:cNvSpPr txBox="1"/>
          <p:nvPr/>
        </p:nvSpPr>
        <p:spPr>
          <a:xfrm>
            <a:off x="266700" y="6518275"/>
            <a:ext cx="22098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g2dd0dcfa0ac_1_10"/>
          <p:cNvSpPr txBox="1"/>
          <p:nvPr/>
        </p:nvSpPr>
        <p:spPr>
          <a:xfrm>
            <a:off x="9607550" y="6453187"/>
            <a:ext cx="1979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g2dd0dcfa0ac_1_10"/>
          <p:cNvSpPr txBox="1"/>
          <p:nvPr/>
        </p:nvSpPr>
        <p:spPr>
          <a:xfrm>
            <a:off x="2859087" y="6492875"/>
            <a:ext cx="659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eorgia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International Institute of Information Technology, Naya Raipur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g2dd0dcfa0ac_1_10"/>
          <p:cNvSpPr txBox="1"/>
          <p:nvPr/>
        </p:nvSpPr>
        <p:spPr>
          <a:xfrm>
            <a:off x="363550" y="1263900"/>
            <a:ext cx="10767300" cy="48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1700" u="none" cap="none" strike="noStrike">
              <a:solidFill>
                <a:schemeClr val="dk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1" i="0" sz="1700" u="none" cap="none" strike="noStrike">
              <a:solidFill>
                <a:schemeClr val="dk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g2dd0dcfa0ac_1_10"/>
          <p:cNvSpPr/>
          <p:nvPr/>
        </p:nvSpPr>
        <p:spPr>
          <a:xfrm>
            <a:off x="743325" y="1265400"/>
            <a:ext cx="9849000" cy="4822800"/>
          </a:xfrm>
          <a:prstGeom prst="rect">
            <a:avLst/>
          </a:prstGeom>
          <a:solidFill>
            <a:srgbClr val="00206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g2dd0dcfa0ac_1_10"/>
          <p:cNvSpPr/>
          <p:nvPr/>
        </p:nvSpPr>
        <p:spPr>
          <a:xfrm>
            <a:off x="1088425" y="1628225"/>
            <a:ext cx="9503700" cy="4460100"/>
          </a:xfrm>
          <a:prstGeom prst="rect">
            <a:avLst/>
          </a:prstGeom>
          <a:solidFill>
            <a:srgbClr val="8592B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g2dd0dcfa0ac_1_10"/>
          <p:cNvSpPr/>
          <p:nvPr/>
        </p:nvSpPr>
        <p:spPr>
          <a:xfrm>
            <a:off x="1336200" y="1893700"/>
            <a:ext cx="9256200" cy="4194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g2dd0dcfa0ac_1_10"/>
          <p:cNvSpPr txBox="1"/>
          <p:nvPr/>
        </p:nvSpPr>
        <p:spPr>
          <a:xfrm>
            <a:off x="1513175" y="2176850"/>
            <a:ext cx="8910900" cy="377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3375" lvl="0" marL="457200" rtl="0" algn="l">
              <a:lnSpc>
                <a:spcPct val="142857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Georgia"/>
              <a:buChar char="●"/>
            </a:pPr>
            <a:r>
              <a:rPr b="1" lang="en-US" sz="16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Standardize Tool Definition:</a:t>
            </a:r>
            <a:r>
              <a:rPr lang="en-US" sz="16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Create a framework to define any external service capability as a standardized "Tool" with rich, automatically generated metadata.</a:t>
            </a:r>
            <a:endParaRPr sz="16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17500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eorgia"/>
              <a:buChar char="●"/>
            </a:pPr>
            <a:r>
              <a:rPr b="1" lang="en-US" sz="16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Abstract Complexity:</a:t>
            </a:r>
            <a:r>
              <a:rPr lang="en-US" sz="16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Build an abstraction layer (</a:t>
            </a:r>
            <a:r>
              <a:rPr lang="en-US" sz="16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Applications</a:t>
            </a:r>
            <a:r>
              <a:rPr lang="en-US" sz="16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) to hide the low-level details of API calls (REST, GraphQL) and authentication.</a:t>
            </a:r>
            <a:endParaRPr sz="16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17500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eorgia"/>
              <a:buChar char="●"/>
            </a:pPr>
            <a:r>
              <a:rPr b="1" lang="en-US" sz="16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Centralize Management:</a:t>
            </a:r>
            <a:r>
              <a:rPr lang="en-US" sz="16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Develop a </a:t>
            </a:r>
            <a:r>
              <a:rPr lang="en-US" sz="16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ToolManager</a:t>
            </a:r>
            <a:r>
              <a:rPr lang="en-US" sz="16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to register, discover, and invoke tools from any integrated service in a uniform way.</a:t>
            </a:r>
            <a:endParaRPr sz="16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33375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Georgia"/>
              <a:buChar char="●"/>
            </a:pPr>
            <a:r>
              <a:rPr b="1" lang="en-US" sz="16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Enable a Flexible Ecosystem:</a:t>
            </a:r>
            <a:r>
              <a:rPr lang="en-US" sz="16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Implement server/client components for flexible deployment and a dynamic loading mechanism for adding new integrations on the fly.</a:t>
            </a:r>
            <a:endParaRPr sz="16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3c1a8dce8f_0_19"/>
          <p:cNvSpPr txBox="1"/>
          <p:nvPr>
            <p:ph type="title"/>
          </p:nvPr>
        </p:nvSpPr>
        <p:spPr>
          <a:xfrm>
            <a:off x="475350" y="250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27272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US" sz="3100">
                <a:highlight>
                  <a:schemeClr val="lt1"/>
                </a:highlight>
                <a:latin typeface="Georgia"/>
                <a:ea typeface="Georgia"/>
                <a:cs typeface="Georgia"/>
                <a:sym typeface="Georgia"/>
              </a:rPr>
              <a:t>Our Approach: The Universal MCP SDK Architecture</a:t>
            </a:r>
            <a:endParaRPr b="1" sz="31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32" name="Google Shape;132;g33c1a8dce8f_0_19"/>
          <p:cNvSpPr txBox="1"/>
          <p:nvPr>
            <p:ph idx="12" type="sldNum"/>
          </p:nvPr>
        </p:nvSpPr>
        <p:spPr>
          <a:xfrm>
            <a:off x="9612050" y="6492900"/>
            <a:ext cx="1979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33" name="Google Shape;133;g33c1a8dce8f_0_19"/>
          <p:cNvGrpSpPr/>
          <p:nvPr/>
        </p:nvGrpSpPr>
        <p:grpSpPr>
          <a:xfrm>
            <a:off x="566328" y="1521969"/>
            <a:ext cx="10946114" cy="4849058"/>
            <a:chOff x="946825" y="1522050"/>
            <a:chExt cx="10389250" cy="4654500"/>
          </a:xfrm>
        </p:grpSpPr>
        <p:sp>
          <p:nvSpPr>
            <p:cNvPr id="134" name="Google Shape;134;g33c1a8dce8f_0_19"/>
            <p:cNvSpPr/>
            <p:nvPr/>
          </p:nvSpPr>
          <p:spPr>
            <a:xfrm>
              <a:off x="946825" y="1522050"/>
              <a:ext cx="8282700" cy="4654500"/>
            </a:xfrm>
            <a:prstGeom prst="rect">
              <a:avLst/>
            </a:prstGeom>
            <a:solidFill>
              <a:srgbClr val="8592BC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5" name="Google Shape;135;g33c1a8dce8f_0_19"/>
            <p:cNvGrpSpPr/>
            <p:nvPr/>
          </p:nvGrpSpPr>
          <p:grpSpPr>
            <a:xfrm>
              <a:off x="7504475" y="1893725"/>
              <a:ext cx="3831600" cy="3379500"/>
              <a:chOff x="7450825" y="2141475"/>
              <a:chExt cx="3831600" cy="3379500"/>
            </a:xfrm>
          </p:grpSpPr>
          <p:sp>
            <p:nvSpPr>
              <p:cNvPr id="136" name="Google Shape;136;g33c1a8dce8f_0_19"/>
              <p:cNvSpPr/>
              <p:nvPr/>
            </p:nvSpPr>
            <p:spPr>
              <a:xfrm>
                <a:off x="7450825" y="2141475"/>
                <a:ext cx="3831600" cy="33795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37" name="Google Shape;137;g33c1a8dce8f_0_19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7689800" y="2283050"/>
                <a:ext cx="3336100" cy="312452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7150" rotWithShape="0" algn="bl" dir="5400000" dist="19050">
                  <a:srgbClr val="000000">
                    <a:alpha val="0"/>
                  </a:srgbClr>
                </a:outerShdw>
              </a:effectLst>
            </p:spPr>
          </p:pic>
        </p:grpSp>
        <p:sp>
          <p:nvSpPr>
            <p:cNvPr id="138" name="Google Shape;138;g33c1a8dce8f_0_19"/>
            <p:cNvSpPr/>
            <p:nvPr/>
          </p:nvSpPr>
          <p:spPr>
            <a:xfrm>
              <a:off x="1256525" y="1893725"/>
              <a:ext cx="5973000" cy="40530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g33c1a8dce8f_0_19"/>
            <p:cNvSpPr txBox="1"/>
            <p:nvPr/>
          </p:nvSpPr>
          <p:spPr>
            <a:xfrm>
              <a:off x="1523975" y="2141500"/>
              <a:ext cx="5254500" cy="375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-320675" lvl="0" marL="457200" rtl="0" algn="l">
                <a:lnSpc>
                  <a:spcPct val="142857"/>
                </a:lnSpc>
                <a:spcBef>
                  <a:spcPts val="1100"/>
                </a:spcBef>
                <a:spcAft>
                  <a:spcPts val="0"/>
                </a:spcAft>
                <a:buClr>
                  <a:schemeClr val="dk1"/>
                </a:buClr>
                <a:buSzPts val="1450"/>
                <a:buChar char="●"/>
              </a:pPr>
              <a:r>
                <a:rPr lang="en-US" sz="1450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A </a:t>
              </a:r>
              <a:r>
                <a:rPr lang="en-US" sz="1450">
                  <a:solidFill>
                    <a:srgbClr val="FF0000"/>
                  </a:solidFill>
                  <a:latin typeface="Georgia"/>
                  <a:ea typeface="Georgia"/>
                  <a:cs typeface="Georgia"/>
                  <a:sym typeface="Georgia"/>
                </a:rPr>
                <a:t>middleware layer </a:t>
              </a:r>
              <a:r>
                <a:rPr lang="en-US" sz="1450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built on the Model-Context Protocol (MCP) standard.</a:t>
              </a:r>
              <a:endParaRPr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endParaRPr>
            </a:p>
            <a:p>
              <a:pPr indent="-320675" lvl="0" marL="457200" rtl="0" algn="l">
                <a:lnSpc>
                  <a:spcPct val="142857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50"/>
                <a:buFont typeface="Georgia"/>
                <a:buChar char="●"/>
              </a:pPr>
              <a:r>
                <a:rPr lang="en-US" sz="1450">
                  <a:solidFill>
                    <a:srgbClr val="FF0000"/>
                  </a:solidFill>
                  <a:latin typeface="Georgia"/>
                  <a:ea typeface="Georgia"/>
                  <a:cs typeface="Georgia"/>
                  <a:sym typeface="Georgia"/>
                </a:rPr>
                <a:t>Core Components</a:t>
              </a:r>
              <a:r>
                <a:rPr lang="en-US" sz="1450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:</a:t>
              </a:r>
              <a:endParaRPr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endParaRPr>
            </a:p>
            <a:p>
              <a:pPr indent="-295275" lvl="1" marL="914400" rtl="0" algn="l">
                <a:lnSpc>
                  <a:spcPct val="142857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50"/>
                <a:buChar char="○"/>
              </a:pPr>
              <a:r>
                <a:rPr lang="en-US" sz="1450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Applications: Reusable wrappers for external services (e.g., </a:t>
              </a:r>
              <a:r>
                <a:rPr lang="en-US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MsTeamsApp</a:t>
              </a:r>
              <a:r>
                <a:rPr lang="en-US" sz="1450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).</a:t>
              </a:r>
              <a:endParaRPr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endParaRPr>
            </a:p>
            <a:p>
              <a:pPr indent="-295275" lvl="1" marL="914400" rtl="0" algn="l">
                <a:lnSpc>
                  <a:spcPct val="142857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50"/>
                <a:buChar char="○"/>
              </a:pPr>
              <a:r>
                <a:rPr lang="en-US" sz="1450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Integrations: Modular handlers for authentication (e.g., </a:t>
              </a:r>
              <a:r>
                <a:rPr lang="en-US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ApiKey</a:t>
              </a:r>
              <a:r>
                <a:rPr lang="en-US" sz="1450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, </a:t>
              </a:r>
              <a:r>
                <a:rPr lang="en-US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OAuth</a:t>
              </a:r>
              <a:r>
                <a:rPr lang="en-US" sz="1450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, </a:t>
              </a:r>
              <a:r>
                <a:rPr lang="en-US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AgentR</a:t>
              </a:r>
              <a:r>
                <a:rPr lang="en-US" sz="1450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).</a:t>
              </a:r>
              <a:endParaRPr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endParaRPr>
            </a:p>
            <a:p>
              <a:pPr indent="-320675" lvl="1" marL="914400" rtl="0" algn="l">
                <a:lnSpc>
                  <a:spcPct val="142857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50"/>
                <a:buChar char="○"/>
              </a:pPr>
              <a:r>
                <a:rPr lang="en-US" sz="1450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Stores: Secure credential storage (e.g., OS Keyring).</a:t>
              </a:r>
              <a:endParaRPr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endParaRPr>
            </a:p>
            <a:p>
              <a:pPr indent="-320675" lvl="1" marL="914400" rtl="0" algn="l">
                <a:lnSpc>
                  <a:spcPct val="142857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50"/>
                <a:buChar char="○"/>
              </a:pPr>
              <a:r>
                <a:rPr lang="en-US" sz="1450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ToolManager: The central registry and dispatcher for all tools.</a:t>
              </a:r>
              <a:endParaRPr sz="14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endParaRPr>
            </a:p>
            <a:p>
              <a:pPr indent="-320675" lvl="1" marL="914400" rtl="0" algn="l">
                <a:lnSpc>
                  <a:spcPct val="142857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50"/>
                <a:buChar char="○"/>
              </a:pPr>
              <a:r>
                <a:rPr lang="en-US" sz="1450">
                  <a:solidFill>
                    <a:schemeClr val="dk1"/>
                  </a:solidFill>
                  <a:latin typeface="Georgia"/>
                  <a:ea typeface="Georgia"/>
                  <a:cs typeface="Georgia"/>
                  <a:sym typeface="Georgia"/>
                </a:rPr>
                <a:t>Servers &amp; Clients: Expose and consume tools over various transport protocols.</a:t>
              </a:r>
              <a:endPara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endParaRPr>
            </a:p>
          </p:txBody>
        </p:sp>
        <p:sp>
          <p:nvSpPr>
            <p:cNvPr id="140" name="Google Shape;140;g33c1a8dce8f_0_19"/>
            <p:cNvSpPr/>
            <p:nvPr/>
          </p:nvSpPr>
          <p:spPr>
            <a:xfrm>
              <a:off x="7804825" y="5316800"/>
              <a:ext cx="3371400" cy="415800"/>
            </a:xfrm>
            <a:prstGeom prst="roundRect">
              <a:avLst>
                <a:gd fmla="val 16667" name="adj"/>
              </a:avLst>
            </a:prstGeom>
            <a:solidFill>
              <a:srgbClr val="F7F7D7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100">
                  <a:solidFill>
                    <a:srgbClr val="38761D"/>
                  </a:solidFill>
                </a:rPr>
                <a:t>The SDK's modular components work together to manage the entire integration lifecycle.</a:t>
              </a:r>
              <a:endParaRPr b="1" sz="1100">
                <a:solidFill>
                  <a:srgbClr val="38761D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3c0b924754_0_0"/>
          <p:cNvSpPr txBox="1"/>
          <p:nvPr>
            <p:ph idx="1" type="body"/>
          </p:nvPr>
        </p:nvSpPr>
        <p:spPr>
          <a:xfrm>
            <a:off x="596700" y="167877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g33c0b924754_0_0"/>
          <p:cNvSpPr txBox="1"/>
          <p:nvPr>
            <p:ph type="title"/>
          </p:nvPr>
        </p:nvSpPr>
        <p:spPr>
          <a:xfrm>
            <a:off x="475650" y="158400"/>
            <a:ext cx="10757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latin typeface="Georgia"/>
                <a:ea typeface="Georgia"/>
                <a:cs typeface="Georgia"/>
                <a:sym typeface="Georgia"/>
              </a:rPr>
              <a:t>Key Features</a:t>
            </a:r>
            <a:endParaRPr b="1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8" name="Google Shape;148;g33c0b924754_0_0"/>
          <p:cNvSpPr txBox="1"/>
          <p:nvPr>
            <p:ph idx="12" type="sldNum"/>
          </p:nvPr>
        </p:nvSpPr>
        <p:spPr>
          <a:xfrm>
            <a:off x="9629775" y="6492875"/>
            <a:ext cx="1979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9" name="Google Shape;149;g33c0b924754_0_0"/>
          <p:cNvSpPr/>
          <p:nvPr/>
        </p:nvSpPr>
        <p:spPr>
          <a:xfrm>
            <a:off x="221225" y="1327350"/>
            <a:ext cx="10459500" cy="5037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33375" lvl="0" marL="457200" rtl="0" algn="l">
              <a:lnSpc>
                <a:spcPct val="127272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50"/>
              <a:buFont typeface="Georgia"/>
              <a:buAutoNum type="arabicPeriod"/>
            </a:pPr>
            <a:r>
              <a:rPr b="1" lang="en-US" sz="16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Automated Tool &amp; Metadata Generation</a:t>
            </a:r>
            <a:endParaRPr b="1" sz="1650">
              <a:solidFill>
                <a:srgbClr val="FF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7975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Georgia"/>
              <a:buChar char="●"/>
            </a:pP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Developers define tools as simple Python functions with type hints and docstrings.</a:t>
            </a:r>
            <a:endParaRPr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7975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Char char="●"/>
            </a:pP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The SDK automatically </a:t>
            </a:r>
            <a:r>
              <a:rPr b="1"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parses</a:t>
            </a: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this code to extract:</a:t>
            </a:r>
            <a:endParaRPr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7975" lvl="1" marL="9144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Georgia"/>
              <a:buChar char="○"/>
            </a:pP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Function name and description.</a:t>
            </a:r>
            <a:endParaRPr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7975" lvl="1" marL="9144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Georgia"/>
              <a:buChar char="○"/>
            </a:pP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Parameter names, types, and descriptions.</a:t>
            </a:r>
            <a:endParaRPr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7975" lvl="1" marL="9144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Georgia"/>
              <a:buChar char="○"/>
            </a:pP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Return information.</a:t>
            </a:r>
            <a:endParaRPr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7975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Char char="●"/>
            </a:pP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This metadata is used to generate a </a:t>
            </a:r>
            <a:r>
              <a:rPr b="1"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JSON Schema</a:t>
            </a: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which agents use to understand how to call the tool.</a:t>
            </a:r>
            <a:endParaRPr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7975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Char char="●"/>
            </a:pP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Enables compatibility with frameworks like </a:t>
            </a:r>
            <a:r>
              <a:rPr b="1"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OpenAI Function Calling</a:t>
            </a: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and </a:t>
            </a:r>
            <a:r>
              <a:rPr b="1"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LangChain Tools</a:t>
            </a: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  <a:endParaRPr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rtl="0" algn="l">
              <a:lnSpc>
                <a:spcPct val="142857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b="1" lang="en-US" sz="16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2.     Abstracting Authentication</a:t>
            </a:r>
            <a:endParaRPr b="1" sz="1650">
              <a:solidFill>
                <a:srgbClr val="FF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295275" lvl="0" marL="457200" rtl="0" algn="l">
              <a:lnSpc>
                <a:spcPct val="142857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The </a:t>
            </a:r>
            <a:r>
              <a:rPr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Integration</a:t>
            </a: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layer separates authentication logic from the application logic.</a:t>
            </a:r>
            <a:endParaRPr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7975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Georgia"/>
              <a:buChar char="●"/>
            </a:pPr>
            <a:r>
              <a:rPr b="1"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Handles Diverse Auth Flows:</a:t>
            </a:r>
            <a:endParaRPr b="1"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7975" lvl="1" marL="9144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Georgia"/>
              <a:buChar char="○"/>
            </a:pP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Simple API Keys.</a:t>
            </a:r>
            <a:endParaRPr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07975" lvl="1" marL="9144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Georgia"/>
              <a:buChar char="○"/>
            </a:pP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Complex OAuth 2.0 flows.</a:t>
            </a:r>
            <a:endParaRPr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295275" lvl="1" marL="9144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○"/>
            </a:pP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Delegated authentication via a backend (</a:t>
            </a:r>
            <a:r>
              <a:rPr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AgentRIntegration</a:t>
            </a: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).</a:t>
            </a:r>
            <a:endParaRPr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295275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The </a:t>
            </a:r>
            <a:r>
              <a:rPr lang="en-US" sz="1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Application</a:t>
            </a: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simply requests credentials when needed, without knowing </a:t>
            </a:r>
            <a:r>
              <a:rPr i="1"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how</a:t>
            </a:r>
            <a:r>
              <a:rPr lang="en-US" sz="12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they are obtained or stored.</a:t>
            </a:r>
            <a:endParaRPr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69b08dc97c_0_58"/>
          <p:cNvSpPr txBox="1"/>
          <p:nvPr>
            <p:ph idx="1" type="body"/>
          </p:nvPr>
        </p:nvSpPr>
        <p:spPr>
          <a:xfrm>
            <a:off x="596700" y="167877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g369b08dc97c_0_58"/>
          <p:cNvSpPr txBox="1"/>
          <p:nvPr>
            <p:ph type="title"/>
          </p:nvPr>
        </p:nvSpPr>
        <p:spPr>
          <a:xfrm>
            <a:off x="475650" y="158400"/>
            <a:ext cx="10757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latin typeface="Georgia"/>
                <a:ea typeface="Georgia"/>
                <a:cs typeface="Georgia"/>
                <a:sym typeface="Georgia"/>
              </a:rPr>
              <a:t>Key Features</a:t>
            </a:r>
            <a:endParaRPr b="1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57" name="Google Shape;157;g369b08dc97c_0_58"/>
          <p:cNvSpPr txBox="1"/>
          <p:nvPr>
            <p:ph idx="12" type="sldNum"/>
          </p:nvPr>
        </p:nvSpPr>
        <p:spPr>
          <a:xfrm>
            <a:off x="9629775" y="6492875"/>
            <a:ext cx="1979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8" name="Google Shape;158;g369b08dc97c_0_58"/>
          <p:cNvSpPr/>
          <p:nvPr/>
        </p:nvSpPr>
        <p:spPr>
          <a:xfrm>
            <a:off x="221225" y="1327350"/>
            <a:ext cx="10459500" cy="5037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42857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 sz="12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59" name="Google Shape;159;g369b08dc97c_0_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4450" y="1414250"/>
            <a:ext cx="4880251" cy="4880251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g369b08dc97c_0_58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g369b08dc97c_0_58"/>
          <p:cNvSpPr/>
          <p:nvPr/>
        </p:nvSpPr>
        <p:spPr>
          <a:xfrm>
            <a:off x="6116950" y="3107444"/>
            <a:ext cx="3371400" cy="1042800"/>
          </a:xfrm>
          <a:prstGeom prst="roundRect">
            <a:avLst>
              <a:gd fmla="val 16667" name="adj"/>
            </a:avLst>
          </a:prstGeom>
          <a:solidFill>
            <a:srgbClr val="F7F7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38761D"/>
                </a:solidFill>
              </a:rPr>
              <a:t>The flow from a simple Python function to a machine-readable tool definition.</a:t>
            </a:r>
            <a:endParaRPr b="1">
              <a:solidFill>
                <a:srgbClr val="38761D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69b08dc97c_0_49"/>
          <p:cNvSpPr txBox="1"/>
          <p:nvPr>
            <p:ph idx="1" type="body"/>
          </p:nvPr>
        </p:nvSpPr>
        <p:spPr>
          <a:xfrm>
            <a:off x="596700" y="167877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g369b08dc97c_0_49"/>
          <p:cNvSpPr txBox="1"/>
          <p:nvPr>
            <p:ph type="title"/>
          </p:nvPr>
        </p:nvSpPr>
        <p:spPr>
          <a:xfrm>
            <a:off x="475650" y="158400"/>
            <a:ext cx="10757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latin typeface="Georgia"/>
                <a:ea typeface="Georgia"/>
                <a:cs typeface="Georgia"/>
                <a:sym typeface="Georgia"/>
              </a:rPr>
              <a:t>Key Features</a:t>
            </a:r>
            <a:endParaRPr b="1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69" name="Google Shape;169;g369b08dc97c_0_49"/>
          <p:cNvSpPr txBox="1"/>
          <p:nvPr>
            <p:ph idx="12" type="sldNum"/>
          </p:nvPr>
        </p:nvSpPr>
        <p:spPr>
          <a:xfrm>
            <a:off x="9629775" y="6492875"/>
            <a:ext cx="1979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0" name="Google Shape;170;g369b08dc97c_0_49"/>
          <p:cNvSpPr/>
          <p:nvPr/>
        </p:nvSpPr>
        <p:spPr>
          <a:xfrm>
            <a:off x="221225" y="1327350"/>
            <a:ext cx="10459500" cy="5037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42857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b="1" sz="1650">
              <a:solidFill>
                <a:srgbClr val="FF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rtl="0" algn="l">
              <a:lnSpc>
                <a:spcPct val="142857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b="1" sz="1650">
              <a:solidFill>
                <a:srgbClr val="FF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rtl="0" algn="l">
              <a:lnSpc>
                <a:spcPct val="142857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 b="1" sz="1650">
              <a:solidFill>
                <a:srgbClr val="FF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71" name="Google Shape;171;g369b08dc97c_0_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5600" y="1420325"/>
            <a:ext cx="4851052" cy="4851052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g369b08dc97c_0_49"/>
          <p:cNvSpPr/>
          <p:nvPr/>
        </p:nvSpPr>
        <p:spPr>
          <a:xfrm>
            <a:off x="6125800" y="3169369"/>
            <a:ext cx="3371400" cy="1042800"/>
          </a:xfrm>
          <a:prstGeom prst="roundRect">
            <a:avLst>
              <a:gd fmla="val 16667" name="adj"/>
            </a:avLst>
          </a:prstGeom>
          <a:solidFill>
            <a:srgbClr val="F7F7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38761D"/>
                </a:solidFill>
              </a:rPr>
              <a:t>The SDK provides a unified get_credentials() interface that can source credentials from local storage or a central backend.</a:t>
            </a:r>
            <a:endParaRPr b="1">
              <a:solidFill>
                <a:srgbClr val="38761D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5aafb89450_0_2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latin typeface="Georgia"/>
                <a:ea typeface="Georgia"/>
                <a:cs typeface="Georgia"/>
                <a:sym typeface="Georgia"/>
              </a:rPr>
              <a:t>Results: </a:t>
            </a:r>
            <a:r>
              <a:rPr b="1" lang="en-US">
                <a:highlight>
                  <a:schemeClr val="lt1"/>
                </a:highlight>
                <a:latin typeface="Georgia"/>
                <a:ea typeface="Georgia"/>
                <a:cs typeface="Georgia"/>
                <a:sym typeface="Georgia"/>
              </a:rPr>
              <a:t>A Working Ecosystem</a:t>
            </a:r>
            <a:endParaRPr b="1">
              <a:highlight>
                <a:schemeClr val="lt1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79" name="Google Shape;179;g35aafb89450_0_28"/>
          <p:cNvSpPr txBox="1"/>
          <p:nvPr>
            <p:ph idx="12" type="sldNum"/>
          </p:nvPr>
        </p:nvSpPr>
        <p:spPr>
          <a:xfrm>
            <a:off x="9629775" y="6492875"/>
            <a:ext cx="1979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0" name="Google Shape;180;g35aafb89450_0_28"/>
          <p:cNvSpPr/>
          <p:nvPr/>
        </p:nvSpPr>
        <p:spPr>
          <a:xfrm>
            <a:off x="964550" y="1610525"/>
            <a:ext cx="9530400" cy="4681200"/>
          </a:xfrm>
          <a:prstGeom prst="rect">
            <a:avLst/>
          </a:prstGeom>
          <a:solidFill>
            <a:srgbClr val="00206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g35aafb89450_0_28"/>
          <p:cNvSpPr/>
          <p:nvPr/>
        </p:nvSpPr>
        <p:spPr>
          <a:xfrm>
            <a:off x="1433550" y="1999875"/>
            <a:ext cx="8619000" cy="3831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6075" lvl="0" marL="457200" rtl="0" algn="l">
              <a:lnSpc>
                <a:spcPct val="142857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850"/>
              <a:buChar char="●"/>
            </a:pPr>
            <a:r>
              <a:rPr b="1" lang="en-US" sz="18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Successfully Implemented SDK</a:t>
            </a:r>
            <a:r>
              <a:rPr b="1" lang="en-US" sz="18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:</a:t>
            </a:r>
            <a:r>
              <a:rPr lang="en-US" sz="18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All core components (Applications, Integrations, ToolManager, Server/Client) were built and tested.</a:t>
            </a:r>
            <a:endParaRPr sz="18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46075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50"/>
              <a:buChar char="●"/>
            </a:pPr>
            <a:r>
              <a:rPr b="1" lang="en-US" sz="18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Created Real-World Integrations</a:t>
            </a:r>
            <a:r>
              <a:rPr b="1" lang="en-US" sz="18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:</a:t>
            </a:r>
            <a:r>
              <a:rPr lang="en-US" sz="18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Developed sample applications for services like Microsoft Teams, GitHub, Reddit, and Google Mail.</a:t>
            </a:r>
            <a:endParaRPr sz="18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46075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50"/>
              <a:buChar char="●"/>
            </a:pPr>
            <a:r>
              <a:rPr b="1" lang="en-US" sz="18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Dynamic Application Loading</a:t>
            </a:r>
            <a:r>
              <a:rPr b="1" lang="en-US" sz="18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:</a:t>
            </a:r>
            <a:r>
              <a:rPr lang="en-US" sz="18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The server can install and load new application packages from a repository at runtime without redeployment.</a:t>
            </a:r>
            <a:endParaRPr sz="18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46075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50"/>
              <a:buChar char="●"/>
            </a:pPr>
            <a:r>
              <a:rPr b="1" lang="en-US" sz="18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Agent Integration</a:t>
            </a:r>
            <a:r>
              <a:rPr b="1" lang="en-US" sz="18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:</a:t>
            </a:r>
            <a:r>
              <a:rPr lang="en-US" sz="185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Demonstrated how AI agents using frameworks like LangChain and OpenAI can consume tools provided by the SDK.</a:t>
            </a:r>
            <a:endParaRPr sz="185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69b08dc97c_0_9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latin typeface="Georgia"/>
                <a:ea typeface="Georgia"/>
                <a:cs typeface="Georgia"/>
                <a:sym typeface="Georgia"/>
              </a:rPr>
              <a:t>Results: </a:t>
            </a:r>
            <a:r>
              <a:rPr b="1" lang="en-US">
                <a:highlight>
                  <a:schemeClr val="lt1"/>
                </a:highlight>
                <a:latin typeface="Georgia"/>
                <a:ea typeface="Georgia"/>
                <a:cs typeface="Georgia"/>
                <a:sym typeface="Georgia"/>
              </a:rPr>
              <a:t>A Working Ecosystem</a:t>
            </a:r>
            <a:endParaRPr b="1">
              <a:highlight>
                <a:schemeClr val="lt1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88" name="Google Shape;188;g369b08dc97c_0_95"/>
          <p:cNvSpPr txBox="1"/>
          <p:nvPr>
            <p:ph idx="12" type="sldNum"/>
          </p:nvPr>
        </p:nvSpPr>
        <p:spPr>
          <a:xfrm>
            <a:off x="9629775" y="6492875"/>
            <a:ext cx="1979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9" name="Google Shape;189;g369b08dc97c_0_95"/>
          <p:cNvSpPr/>
          <p:nvPr/>
        </p:nvSpPr>
        <p:spPr>
          <a:xfrm>
            <a:off x="964550" y="1610525"/>
            <a:ext cx="9530400" cy="4681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0" name="Google Shape;190;g369b08dc97c_0_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0599" y="1690825"/>
            <a:ext cx="7599175" cy="406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g369b08dc97c_0_95"/>
          <p:cNvSpPr txBox="1"/>
          <p:nvPr/>
        </p:nvSpPr>
        <p:spPr>
          <a:xfrm>
            <a:off x="2060538" y="5823275"/>
            <a:ext cx="75393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An example of how simply a new service integration can be built by inheriting from </a:t>
            </a:r>
            <a:r>
              <a:rPr lang="en-US" sz="120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APIApplication</a:t>
            </a:r>
            <a:r>
              <a:rPr lang="en-US" sz="125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  <a:endParaRPr sz="1600">
              <a:solidFill>
                <a:srgbClr val="FF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Blue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_Office Theme">
  <a:themeElements>
    <a:clrScheme name="Blue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Office Theme">
  <a:themeElements>
    <a:clrScheme name="Blue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2020-01-15T07:35:03Z</dcterms:created>
  <dc:creator>Amit Agrawal</dc:creator>
</cp:coreProperties>
</file>